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7" r:id="rId9"/>
    <p:sldId id="276" r:id="rId10"/>
    <p:sldId id="277" r:id="rId11"/>
    <p:sldId id="271" r:id="rId12"/>
    <p:sldId id="272" r:id="rId13"/>
    <p:sldId id="279" r:id="rId14"/>
    <p:sldId id="268" r:id="rId15"/>
    <p:sldId id="269" r:id="rId16"/>
    <p:sldId id="273" r:id="rId17"/>
    <p:sldId id="270" r:id="rId18"/>
    <p:sldId id="274" r:id="rId19"/>
    <p:sldId id="275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Моделирование +</a:t>
            </a:r>
            <a:endParaRPr lang="ru-RU" sz="7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 моделирования: упаковка</a:t>
            </a:r>
            <a:endParaRPr lang="ru-RU" dirty="0"/>
          </a:p>
        </p:txBody>
      </p:sp>
      <p:pic>
        <p:nvPicPr>
          <p:cNvPr id="5124" name="Picture 4" descr="C:\Documents and Settings\Mikus\Рабочий стол\моделирование\упаковка\2b29acbd24b6cfeb89dbde87ccb588c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592" t="55244" r="14530"/>
          <a:stretch>
            <a:fillRect/>
          </a:stretch>
        </p:blipFill>
        <p:spPr bwMode="auto">
          <a:xfrm>
            <a:off x="714348" y="1285860"/>
            <a:ext cx="3714776" cy="3098027"/>
          </a:xfrm>
          <a:prstGeom prst="rect">
            <a:avLst/>
          </a:prstGeom>
          <a:noFill/>
        </p:spPr>
      </p:pic>
      <p:pic>
        <p:nvPicPr>
          <p:cNvPr id="5125" name="Picture 5" descr="C:\Documents and Settings\Mikus\Рабочий стол\моделирование\упаковка\25bf0c06d672409ae63a238b9ad1e017.jpg"/>
          <p:cNvPicPr>
            <a:picLocks noChangeAspect="1" noChangeArrowheads="1"/>
          </p:cNvPicPr>
          <p:nvPr/>
        </p:nvPicPr>
        <p:blipFill>
          <a:blip r:embed="rId3"/>
          <a:srcRect l="14940" r="11852" b="58559"/>
          <a:stretch>
            <a:fillRect/>
          </a:stretch>
        </p:blipFill>
        <p:spPr bwMode="auto">
          <a:xfrm>
            <a:off x="3857620" y="2571744"/>
            <a:ext cx="4880205" cy="3857652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Техническое задание к схеме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Создайте  модель объекта, с учётом поставленной задачи. Помни, что модель должна отражать не внешнее сходство, а какие-либо существенные черты объекта-оригинала. </a:t>
            </a:r>
          </a:p>
          <a:p>
            <a:pPr lvl="0"/>
            <a:r>
              <a:rPr lang="ru-RU" dirty="0" smtClean="0"/>
              <a:t>Модель должна быть представлена в виде схемы. Размер – альбомный лист. Схема выполняется фломастером.</a:t>
            </a:r>
          </a:p>
          <a:p>
            <a:pPr lvl="0"/>
            <a:r>
              <a:rPr lang="ru-RU" dirty="0" smtClean="0"/>
              <a:t>Основные элементы должны быть подписаны.</a:t>
            </a:r>
          </a:p>
          <a:p>
            <a:pPr lvl="0"/>
            <a:r>
              <a:rPr lang="ru-RU" dirty="0" smtClean="0"/>
              <a:t>К схеме процесса должен быть приложен алгоритм – порядок последовательности данного процесса.</a:t>
            </a:r>
          </a:p>
          <a:p>
            <a:pPr lvl="0"/>
            <a:r>
              <a:rPr lang="ru-RU" dirty="0" smtClean="0"/>
              <a:t>Соотнесите схему с критериями оценки</a:t>
            </a:r>
          </a:p>
          <a:p>
            <a:pPr lvl="0"/>
            <a:r>
              <a:rPr lang="ru-RU" dirty="0" smtClean="0"/>
              <a:t>Оцените свою модель - схему по критериям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Оценочный лист</a:t>
            </a:r>
            <a:endParaRPr lang="ru-RU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649112" cy="563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Друдлы</a:t>
            </a:r>
            <a:r>
              <a:rPr lang="ru-RU" sz="2800" dirty="0" smtClean="0"/>
              <a:t> - </a:t>
            </a:r>
            <a:r>
              <a:rPr lang="ru-RU" sz="2800" dirty="0" err="1" smtClean="0"/>
              <a:t>минималистичные</a:t>
            </a:r>
            <a:r>
              <a:rPr lang="ru-RU" sz="2800" dirty="0" smtClean="0"/>
              <a:t> рисунки, включающие воображение</a:t>
            </a:r>
            <a:endParaRPr lang="ru-RU" sz="2800" dirty="0"/>
          </a:p>
        </p:txBody>
      </p:sp>
      <p:pic>
        <p:nvPicPr>
          <p:cNvPr id="6146" name="Picture 2" descr="C:\Documents and Settings\Mikus\Рабочий стол\моделирование\прак задания\друдл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548" t="6874" r="21852" b="31568"/>
          <a:stretch>
            <a:fillRect/>
          </a:stretch>
        </p:blipFill>
        <p:spPr bwMode="auto">
          <a:xfrm rot="5400000">
            <a:off x="2728898" y="128566"/>
            <a:ext cx="4500594" cy="7243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модели по </a:t>
            </a:r>
            <a:r>
              <a:rPr lang="ru-RU" dirty="0" err="1" smtClean="0"/>
              <a:t>друдлу</a:t>
            </a:r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714488"/>
            <a:ext cx="871540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Оценочный лист</a:t>
            </a: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01076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Mikus\Рабочий стол\моделирование\прак задания\задание со с таканами.jpg"/>
          <p:cNvPicPr/>
          <p:nvPr/>
        </p:nvPicPr>
        <p:blipFill>
          <a:blip r:embed="rId2"/>
          <a:srcRect l="11705" t="25524" r="4594" b="9393"/>
          <a:stretch>
            <a:fillRect/>
          </a:stretch>
        </p:blipFill>
        <p:spPr bwMode="auto">
          <a:xfrm rot="10800000">
            <a:off x="2000231" y="428603"/>
            <a:ext cx="521497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:\моделирование\волки.jpg"/>
          <p:cNvPicPr>
            <a:picLocks noGrp="1"/>
          </p:cNvPicPr>
          <p:nvPr>
            <p:ph idx="4294967295"/>
          </p:nvPr>
        </p:nvPicPr>
        <p:blipFill>
          <a:blip r:embed="rId2"/>
          <a:srcRect l="12988" t="7925" r="8600" b="33800"/>
          <a:stretch>
            <a:fillRect/>
          </a:stretch>
        </p:blipFill>
        <p:spPr bwMode="auto">
          <a:xfrm>
            <a:off x="1500166" y="714356"/>
            <a:ext cx="664373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ikus\Рабочий стол\моделирование\прак задания\смайлы.jpg"/>
          <p:cNvPicPr>
            <a:picLocks noChangeAspect="1" noChangeArrowheads="1"/>
          </p:cNvPicPr>
          <p:nvPr/>
        </p:nvPicPr>
        <p:blipFill>
          <a:blip r:embed="rId2"/>
          <a:srcRect l="21591" t="2941" r="25000" b="26470"/>
          <a:stretch>
            <a:fillRect/>
          </a:stretch>
        </p:blipFill>
        <p:spPr bwMode="auto">
          <a:xfrm rot="16200000">
            <a:off x="2220626" y="-6104"/>
            <a:ext cx="4857784" cy="7441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ikus\Рабочий стол\моделирование\прак задания\нитки и шуруп.jpg"/>
          <p:cNvPicPr>
            <a:picLocks noChangeAspect="1" noChangeArrowheads="1"/>
          </p:cNvPicPr>
          <p:nvPr/>
        </p:nvPicPr>
        <p:blipFill>
          <a:blip r:embed="rId2"/>
          <a:srcRect l="7931" t="9976" r="6656" b="22380"/>
          <a:stretch>
            <a:fillRect/>
          </a:stretch>
        </p:blipFill>
        <p:spPr bwMode="auto">
          <a:xfrm>
            <a:off x="1928794" y="214290"/>
            <a:ext cx="5500726" cy="5990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Моделирование – наглядно-практический метод обучения. </a:t>
            </a:r>
          </a:p>
          <a:p>
            <a:r>
              <a:rPr lang="ru-RU" dirty="0" smtClean="0"/>
              <a:t>Моделирование – преобразование объекта из чувственной формы в пространственно-графическую или знаково-символическую модель, где выделены существенные характеристики объекта.</a:t>
            </a:r>
          </a:p>
          <a:p>
            <a:r>
              <a:rPr lang="ru-RU" dirty="0" smtClean="0"/>
              <a:t>Моделирование  - преобразование модели с целью выявления общих законов, определяющих данную предметную область. Модель представляет собой обобщенный образ существенных свойств моделируемого объекта.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1. Перечислите несколько возможных дополнительных функций ТС «шариковая ручка».</a:t>
            </a:r>
            <a:br>
              <a:rPr lang="ru-RU" sz="3200" dirty="0" smtClean="0"/>
            </a:br>
            <a:r>
              <a:rPr lang="ru-RU" sz="3200" dirty="0" smtClean="0"/>
              <a:t>2. Найдите несколько возможных латентных функций ТС «воздушный шар».</a:t>
            </a:r>
            <a:br>
              <a:rPr lang="ru-RU" sz="3200" dirty="0" smtClean="0"/>
            </a:br>
            <a:r>
              <a:rPr lang="ru-RU" sz="3200" smtClean="0"/>
              <a:t>3. Сформулируем </a:t>
            </a:r>
            <a:r>
              <a:rPr lang="ru-RU" sz="3200" dirty="0" smtClean="0"/>
              <a:t>ГФ молотка: молоток изменяет форму, свойства, положение в пространстве объектов путём нанесения по ним ударов. Однако молоток может иметь и дополнительные функции.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педагогике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Моделирование– один из предъявляемых 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результатов.  </a:t>
            </a:r>
          </a:p>
          <a:p>
            <a:pPr>
              <a:buNone/>
            </a:pPr>
            <a:r>
              <a:rPr lang="ru-RU" dirty="0" smtClean="0"/>
              <a:t>Умение создавать, преобразовывать знаки, символы, модели и схемы для решения учебных и познавательных задач рассматривается как совокупность  трех смысловых(содержательных)  компонентов: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Предметы (объекты) действия: знаки, символы, модели и схемы;</a:t>
            </a:r>
          </a:p>
          <a:p>
            <a:pPr marL="514350" indent="-514350">
              <a:buAutoNum type="arabicPeriod"/>
            </a:pPr>
            <a:r>
              <a:rPr lang="ru-RU" dirty="0" smtClean="0"/>
              <a:t>Действия: умение создавать, применять, преобразовывать;</a:t>
            </a:r>
          </a:p>
          <a:p>
            <a:pPr marL="514350" indent="-514350">
              <a:buAutoNum type="arabicPeriod"/>
            </a:pPr>
            <a:r>
              <a:rPr lang="ru-RU" dirty="0" smtClean="0"/>
              <a:t>Цель действия: решение   учебных и познавательных задач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курса: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организовать деятельность за пределами учебного предмета, которая направлена на обучение обобщенным способам работы с любым предметным понятием, схемой, моделью и т. д. и связана с жизненными ситуациями через моделирование и конструирование.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28836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Задачи курса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dirty="0" smtClean="0">
                <a:latin typeface="Arial" pitchFamily="34" charset="0"/>
                <a:cs typeface="Arial" pitchFamily="34" charset="0"/>
              </a:rPr>
              <a:t> Ра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звивать познавательный интерес к открытию нового.</a:t>
            </a:r>
          </a:p>
          <a:p>
            <a:pPr fontAlgn="base"/>
            <a:r>
              <a:rPr lang="ru-RU" sz="3400" dirty="0" smtClean="0">
                <a:latin typeface="Arial" pitchFamily="34" charset="0"/>
                <a:cs typeface="Arial" pitchFamily="34" charset="0"/>
              </a:rPr>
              <a:t> Научить поиску и выделению необходимой информации для решения поставленной задачи;</a:t>
            </a:r>
          </a:p>
          <a:p>
            <a:pPr fontAlgn="base"/>
            <a:r>
              <a:rPr lang="ru-RU" sz="3400" dirty="0" smtClean="0">
                <a:latin typeface="Arial" pitchFamily="34" charset="0"/>
                <a:cs typeface="Arial" pitchFamily="34" charset="0"/>
              </a:rPr>
              <a:t>Научить  видеть и  выделять проблемное поле  учебной ситуации;  </a:t>
            </a:r>
          </a:p>
          <a:p>
            <a:pPr fontAlgn="base"/>
            <a:r>
              <a:rPr lang="ru-RU" sz="3400" dirty="0" smtClean="0">
                <a:latin typeface="Arial" pitchFamily="34" charset="0"/>
                <a:cs typeface="Arial" pitchFamily="34" charset="0"/>
              </a:rPr>
              <a:t> Развивать способность   построения логической цепи рассуждений  для  нахождения способов решения проблем творческого и поискового характера</a:t>
            </a:r>
          </a:p>
          <a:p>
            <a:pPr fontAlgn="base"/>
            <a:r>
              <a:rPr lang="ru-RU" sz="3400" dirty="0" smtClean="0">
                <a:latin typeface="Arial" pitchFamily="34" charset="0"/>
                <a:cs typeface="Arial" pitchFamily="34" charset="0"/>
              </a:rPr>
              <a:t> Научить строить модели, делать наблюдения, выдвигать гипотезы и выявлять закономерности в каких либо процессах.</a:t>
            </a:r>
          </a:p>
          <a:p>
            <a:pPr fontAlgn="base"/>
            <a:r>
              <a:rPr lang="ru-RU" sz="3400" dirty="0" smtClean="0">
                <a:latin typeface="Arial" pitchFamily="34" charset="0"/>
                <a:cs typeface="Arial" pitchFamily="34" charset="0"/>
              </a:rPr>
              <a:t>Способствовать развитию сотрудничества, коммуникативных умений.</a:t>
            </a:r>
          </a:p>
          <a:p>
            <a:pPr fontAlgn="base"/>
            <a:r>
              <a:rPr lang="ru-RU" sz="3400" dirty="0" smtClean="0">
                <a:latin typeface="Arial" pitchFamily="34" charset="0"/>
                <a:cs typeface="Arial" pitchFamily="34" charset="0"/>
              </a:rPr>
              <a:t>Воспитывать трудолюбие, настойчивость в получении конечного продукта</a:t>
            </a:r>
            <a:endParaRPr lang="ru-RU" sz="3400" u="sng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Планируемые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 Предметы (объекты) действия: знаки, символы, модели и схемы;</a:t>
            </a:r>
          </a:p>
          <a:p>
            <a:pPr marL="514350" indent="-514350">
              <a:buAutoNum type="arabicPeriod"/>
            </a:pPr>
            <a:r>
              <a:rPr lang="ru-RU" dirty="0" smtClean="0"/>
              <a:t>Действия: умение создавать, применять, преобразовывать;</a:t>
            </a:r>
          </a:p>
          <a:p>
            <a:pPr marL="514350" indent="-514350">
              <a:buAutoNum type="arabicPeriod"/>
            </a:pPr>
            <a:r>
              <a:rPr lang="ru-RU" dirty="0" smtClean="0"/>
              <a:t>Цель действия: решение   учебных и познавательных задач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заданий: объекты </a:t>
            </a:r>
            <a:r>
              <a:rPr lang="ru-RU" dirty="0" err="1" smtClean="0"/>
              <a:t>киригами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Documents and Settings\Mikus\Рабочий стол\моделирование\киригами  люба\Киригами для начинающих — схемы и шаблоны 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6874"/>
          <a:stretch>
            <a:fillRect/>
          </a:stretch>
        </p:blipFill>
        <p:spPr bwMode="auto">
          <a:xfrm>
            <a:off x="571472" y="1643049"/>
            <a:ext cx="4857784" cy="4467217"/>
          </a:xfrm>
          <a:prstGeom prst="rect">
            <a:avLst/>
          </a:prstGeom>
          <a:noFill/>
        </p:spPr>
      </p:pic>
      <p:pic>
        <p:nvPicPr>
          <p:cNvPr id="5" name="Picture 2" descr="C:\Documents and Settings\Mikus\Рабочий стол\моделирование\киригами  люба\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71612"/>
            <a:ext cx="2540197" cy="4525963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Объект: моделирование 3Д</a:t>
            </a:r>
            <a:endParaRPr lang="ru-RU" dirty="0"/>
          </a:p>
        </p:txBody>
      </p:sp>
      <p:pic>
        <p:nvPicPr>
          <p:cNvPr id="4099" name="Picture 3" descr="C:\Documents and Settings\Mikus\Рабочий стол\моделирование\киригами  люба\kopiya_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035" t="7892" r="14248" b="13188"/>
          <a:stretch>
            <a:fillRect/>
          </a:stretch>
        </p:blipFill>
        <p:spPr bwMode="auto">
          <a:xfrm>
            <a:off x="857224" y="1928802"/>
            <a:ext cx="4200554" cy="4286280"/>
          </a:xfrm>
          <a:prstGeom prst="rect">
            <a:avLst/>
          </a:prstGeom>
          <a:noFill/>
        </p:spPr>
      </p:pic>
      <p:pic>
        <p:nvPicPr>
          <p:cNvPr id="4100" name="Picture 4" descr="C:\Documents and Settings\Mikus\Рабочий стол\моделирование\киригами  люба\9_a065f5a8d10f74a662fefe298a97e3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928802"/>
            <a:ext cx="3420744" cy="4233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307</Words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Моделирование +</vt:lpstr>
      <vt:lpstr>Проблема</vt:lpstr>
      <vt:lpstr>В педагогике</vt:lpstr>
      <vt:lpstr>Цель курса:</vt:lpstr>
      <vt:lpstr>Задачи курса</vt:lpstr>
      <vt:lpstr> Планируемые результаты</vt:lpstr>
      <vt:lpstr>Содержание программы</vt:lpstr>
      <vt:lpstr>Примеры заданий: объекты киригами </vt:lpstr>
      <vt:lpstr>Объект: моделирование 3Д</vt:lpstr>
      <vt:lpstr>Объект моделирования: упаковка</vt:lpstr>
      <vt:lpstr>Техническое задание к схеме </vt:lpstr>
      <vt:lpstr>Оценочный лист</vt:lpstr>
      <vt:lpstr>Друдлы - минималистичные рисунки, включающие воображение</vt:lpstr>
      <vt:lpstr>Создание модели по друдлу</vt:lpstr>
      <vt:lpstr>Оценочный лист</vt:lpstr>
      <vt:lpstr>Слайд 16</vt:lpstr>
      <vt:lpstr>Слайд 17</vt:lpstr>
      <vt:lpstr>Слайд 18</vt:lpstr>
      <vt:lpstr>Слайд 19</vt:lpstr>
      <vt:lpstr>1. Перечислите несколько возможных дополнительных функций ТС «шариковая ручка». 2. Найдите несколько возможных латентных функций ТС «воздушный шар». 3. Сформулируем ГФ молотка: молоток изменяет форму, свойства, положение в пространстве объектов путём нанесения по ним ударов. Однако молоток может иметь и дополнительные функции.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+</dc:title>
  <cp:lastModifiedBy>Mikus</cp:lastModifiedBy>
  <cp:revision>18</cp:revision>
  <dcterms:modified xsi:type="dcterms:W3CDTF">2017-03-03T10:53:28Z</dcterms:modified>
</cp:coreProperties>
</file>